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4" r:id="rId59"/>
    <p:sldId id="313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4" r:id="rId78"/>
    <p:sldId id="332" r:id="rId79"/>
    <p:sldId id="333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26F15-C233-96AC-C0E6-A649DD5122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00D9C6-F428-D740-506D-6CB8D849A2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BE422-0731-A334-DFE7-53F49A4B8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B8172-65DE-409B-B412-58DA4CAAC7DA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3CA02-1571-1707-0359-EC3914839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2F129-1752-737D-3EBE-CE51C51D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C6CE9-12D5-4621-B727-5D70A28C8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511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6814E-706F-F38F-628C-6EE0E25A2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9BA28-A737-8359-BCAE-5AD9411043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7F49B-BD92-7487-6482-14C02C49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B8172-65DE-409B-B412-58DA4CAAC7DA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C5AD3-E6C5-D1C7-68C0-3AA45C111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3137C-B7F9-52FC-3255-B82B995A0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C6CE9-12D5-4621-B727-5D70A28C8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090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DE2799-02C2-7380-0AE9-E1CB7545CE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FD9B81-E720-C02E-267C-2F3D78756B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81AA3-6C82-9B3B-0C20-1890A5BFF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B8172-65DE-409B-B412-58DA4CAAC7DA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55137-4C30-26C8-DF6C-CCE29AB6B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EDEF5-A6A0-C96F-3D9B-CE70B347A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C6CE9-12D5-4621-B727-5D70A28C8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424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A5CD3-D39C-5176-CF0C-4381539C7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D9A7A-F1E6-75A5-5FA1-1FC64FBB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0DAE5-B7DB-26EB-9021-81625625D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B8172-65DE-409B-B412-58DA4CAAC7DA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2DB49-B758-C51D-8F5B-351D861B9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42A3A-B704-A587-A91A-198CC0F60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C6CE9-12D5-4621-B727-5D70A28C8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596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E566F-033A-DD88-9F07-255816C9D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39CB31-F6CF-D61E-15F8-0D6C16D36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A6177-2822-A975-2656-0664F3ECB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B8172-65DE-409B-B412-58DA4CAAC7DA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418A4-BBD0-9BDC-9FDA-97AABA1A0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955F1-4DFF-032F-07A8-98984C0EC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C6CE9-12D5-4621-B727-5D70A28C8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392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B132-A184-0427-06AF-B9F41ACC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120EE-0ED9-FEE6-F562-639EC13161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52EDB5-E283-1CAC-4446-F1DCCE3F3B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B132B0-CD62-3704-B9F7-D908FC34A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B8172-65DE-409B-B412-58DA4CAAC7DA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695802-F801-B474-7486-BB5884503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FCC010-683E-BA45-D54A-FA9EC0E58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C6CE9-12D5-4621-B727-5D70A28C8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12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B242D-4397-0A83-6288-D97F5B9CB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E992CA-AB40-CAE1-963A-CD523A33B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B147C5-6C51-01FC-68B2-53ACDAB4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8E053A-4E7E-CA0E-3132-3CCCA5A8DE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80880A-EA4D-B4A0-4F44-89DEF460CC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929BA7-A48B-62A1-1990-D5387C65C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B8172-65DE-409B-B412-58DA4CAAC7DA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13A6FD-E13D-B339-430E-B2201950D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FCB0E5-1183-FED6-C9CC-7FB30F5FC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C6CE9-12D5-4621-B727-5D70A28C8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749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8B48E-87B1-FA2F-E3A2-371222B58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F933E6-4185-5E0E-4D55-9EA92917A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B8172-65DE-409B-B412-58DA4CAAC7DA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4D6712-2861-2990-DDA1-45E20B3CD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D95B7E-7513-29D3-D7BB-63438ACAE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C6CE9-12D5-4621-B727-5D70A28C8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79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26D80E-CC7F-FFDD-88D3-47FEF9A8D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B8172-65DE-409B-B412-58DA4CAAC7DA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C666EE-700E-0519-44DB-0695B6D16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5FDBA-15A9-2A47-D748-E0308A6E3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C6CE9-12D5-4621-B727-5D70A28C8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56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F2449-7A9F-FCD0-3D11-005848EFD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9004F-CFF6-5978-E32E-086A8B0C2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C98D05-BC8E-51CE-44E0-D39D64C51C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5F6B25-E542-61BA-0896-4DB33FF05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B8172-65DE-409B-B412-58DA4CAAC7DA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D2B57-22BF-591D-4D30-6DE5FBF88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E5293E-F40B-D768-D922-DB7AB0D03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C6CE9-12D5-4621-B727-5D70A28C8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46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CAB4E-84BA-04E0-AD2C-C67048E27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365F8-B19D-E150-9EFE-5EFB0D4006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CF1F3A-7A69-B1C3-64BB-C1CD3A824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1CE559-83C4-B266-9B29-D02267CA0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B8172-65DE-409B-B412-58DA4CAAC7DA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18B220-2C94-55EF-3C78-06A000DBB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C3F05-05D6-691B-9764-9C479D54A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C6CE9-12D5-4621-B727-5D70A28C8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56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A040F1-7CD1-AABE-1C39-4DB6BB437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07072-4C33-70F5-7405-574E87F6B9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41C10-74D5-E75D-2DC1-B7E4E0C966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9B8172-65DE-409B-B412-58DA4CAAC7DA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E2ABF-EB3E-3FC8-2FB3-668846EFD4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6A15F8-EDA5-2D69-C347-23F635E44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FC6CE9-12D5-4621-B727-5D70A28C8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55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chwarzmueller/understanding-typescript-resources" TargetMode="External"/><Relationship Id="rId2" Type="http://schemas.openxmlformats.org/officeDocument/2006/relationships/hyperlink" Target="https://www.udemy.com/course/understanding-typescript/learn/lecture/16949820#conten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refine.dev/blog/typescript-satisfies-operator/#5-can-i-use-satisfies-to-validate-nested-object-properties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C2E8B-EE87-7FA7-DDBE-DCF8DC7517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Typescript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291DB6-AE9F-BD19-9375-80B9B2E57A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Course: Understanding TypeScript | Udemy</a:t>
            </a:r>
            <a:endParaRPr lang="en-US" dirty="0"/>
          </a:p>
          <a:p>
            <a:r>
              <a:rPr lang="en-US" dirty="0">
                <a:hlinkClick r:id="rId3"/>
              </a:rPr>
              <a:t>GitHub - </a:t>
            </a:r>
            <a:r>
              <a:rPr lang="en-US" dirty="0" err="1">
                <a:hlinkClick r:id="rId3"/>
              </a:rPr>
              <a:t>mschwarzmueller</a:t>
            </a:r>
            <a:r>
              <a:rPr lang="en-US" dirty="0">
                <a:hlinkClick r:id="rId3"/>
              </a:rPr>
              <a:t>/understanding-typescript-resources: Code repository for my "Understanding TypeScript" (https://acad.link/typescript) course.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584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A76AA-B607-1736-5D59-67CAFCEDC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31E14-C4B3-5ED6-E950-DF7F13819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66381" cy="4351338"/>
          </a:xfrm>
        </p:spPr>
        <p:txBody>
          <a:bodyPr/>
          <a:lstStyle/>
          <a:p>
            <a:r>
              <a:rPr lang="en-US" dirty="0"/>
              <a:t>Can be very specific. Can have object inside object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756DFF-BD45-82B3-0073-C9958B261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935" y="900920"/>
            <a:ext cx="5715798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381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438DB-B977-5E6F-583A-EEE8FD01A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for representing any non null/undefined value {}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2888D1-8469-7841-5245-4FDBA3F53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7651" y="1037891"/>
            <a:ext cx="4572638" cy="239110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3B767C-6FF1-1A08-95B4-D2F2ACD45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46283"/>
            <a:ext cx="8164064" cy="309605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B8DD0F2-544F-F5CB-3AF5-BA4B21E4DA4D}"/>
              </a:ext>
            </a:extLst>
          </p:cNvPr>
          <p:cNvSpPr txBox="1">
            <a:spLocks/>
          </p:cNvSpPr>
          <p:nvPr/>
        </p:nvSpPr>
        <p:spPr>
          <a:xfrm>
            <a:off x="9223899" y="3851760"/>
            <a:ext cx="2849731" cy="2478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Flexible object</a:t>
            </a:r>
          </a:p>
        </p:txBody>
      </p:sp>
    </p:spTree>
    <p:extLst>
      <p:ext uri="{BB962C8B-B14F-4D97-AF65-F5344CB8AC3E}">
        <p14:creationId xmlns:p14="http://schemas.microsoft.com/office/powerpoint/2010/main" val="4243937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03323-A94A-BBA2-8F90-102E051C2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Enums-select the value from a list of allowed values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9F8021-FAE6-512E-6C90-AA330F14FF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5674" y="1690688"/>
            <a:ext cx="3448531" cy="3181794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5FF0849-121C-808F-A5FD-9A0B67301952}"/>
              </a:ext>
            </a:extLst>
          </p:cNvPr>
          <p:cNvSpPr txBox="1">
            <a:spLocks/>
          </p:cNvSpPr>
          <p:nvPr/>
        </p:nvSpPr>
        <p:spPr>
          <a:xfrm>
            <a:off x="4674079" y="1535442"/>
            <a:ext cx="65622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Literal types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3A5BDD-6BF7-E760-EBCB-409B4C958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291" y="2792935"/>
            <a:ext cx="3867690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241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1E823-CC10-CC20-650F-77E3C9D82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alias / custom types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CC3093-4F17-D047-9B19-35CA3A2B8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5439" y="1825625"/>
            <a:ext cx="8041122" cy="4351338"/>
          </a:xfrm>
        </p:spPr>
      </p:pic>
    </p:spTree>
    <p:extLst>
      <p:ext uri="{BB962C8B-B14F-4D97-AF65-F5344CB8AC3E}">
        <p14:creationId xmlns:p14="http://schemas.microsoft.com/office/powerpoint/2010/main" val="1782841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02FE5-A078-53CD-A3C4-C9405DADD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255"/>
            <a:ext cx="10515600" cy="1325563"/>
          </a:xfrm>
        </p:spPr>
        <p:txBody>
          <a:bodyPr/>
          <a:lstStyle/>
          <a:p>
            <a:r>
              <a:rPr lang="en-US" dirty="0"/>
              <a:t>Setting Function return types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60282D-AF58-AC7E-33C8-83FBADC2F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20278"/>
            <a:ext cx="6325483" cy="2353003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C608A1D-1140-2B85-0496-D9B5195BDECF}"/>
              </a:ext>
            </a:extLst>
          </p:cNvPr>
          <p:cNvSpPr txBox="1">
            <a:spLocks/>
          </p:cNvSpPr>
          <p:nvPr/>
        </p:nvSpPr>
        <p:spPr>
          <a:xfrm>
            <a:off x="662796" y="37113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Void as return type when </a:t>
            </a:r>
            <a:r>
              <a:rPr lang="en-US" dirty="0" err="1"/>
              <a:t>funcs</a:t>
            </a:r>
            <a:r>
              <a:rPr lang="en-US" dirty="0"/>
              <a:t> don’t return any value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1C64DB-B9A4-8FD3-F1E1-AD5BDC7FE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623" y="4333523"/>
            <a:ext cx="6944694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69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BDF9D-6C39-8EAF-E856-7C98EB264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Never type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B480DA-0570-204A-C4A0-521FE97AC4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7941" y="1335276"/>
            <a:ext cx="7563906" cy="2657846"/>
          </a:xfrm>
        </p:spPr>
      </p:pic>
    </p:spTree>
    <p:extLst>
      <p:ext uri="{BB962C8B-B14F-4D97-AF65-F5344CB8AC3E}">
        <p14:creationId xmlns:p14="http://schemas.microsoft.com/office/powerpoint/2010/main" val="3092302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07340-9B40-21DD-2ACA-487CE12AB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4523E-7717-C88E-4922-0E13343BD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04404" cy="401445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Can be used in situation where </a:t>
            </a:r>
            <a:r>
              <a:rPr lang="en-US" dirty="0" err="1"/>
              <a:t>where</a:t>
            </a:r>
            <a:r>
              <a:rPr lang="en-US" dirty="0"/>
              <a:t> there is call back function is an argument</a:t>
            </a:r>
          </a:p>
          <a:p>
            <a:r>
              <a:rPr lang="en-US" dirty="0"/>
              <a:t>()=&gt;string</a:t>
            </a:r>
          </a:p>
          <a:p>
            <a:r>
              <a:rPr lang="en-US" dirty="0"/>
              <a:t>This means, a function type which accepts nothing and returns a string</a:t>
            </a:r>
          </a:p>
          <a:p>
            <a:r>
              <a:rPr lang="en-US" dirty="0"/>
              <a:t>(</a:t>
            </a:r>
            <a:r>
              <a:rPr lang="en-US" dirty="0" err="1"/>
              <a:t>num:number</a:t>
            </a:r>
            <a:r>
              <a:rPr lang="en-US" dirty="0"/>
              <a:t>)=&gt;string</a:t>
            </a:r>
          </a:p>
          <a:p>
            <a:r>
              <a:rPr lang="en-US" dirty="0"/>
              <a:t>Accepts one number argument and returns a string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D757C4-FB0F-9666-6D70-190DED8CD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578" y="215024"/>
            <a:ext cx="6982799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42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E8C6C-9D1A-EBEB-66C2-3EA9EF469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and undefined type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EC884E-40F5-9B8C-542D-FD04AB03D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7181" y="1495155"/>
            <a:ext cx="5944430" cy="3867690"/>
          </a:xfrm>
        </p:spPr>
      </p:pic>
    </p:spTree>
    <p:extLst>
      <p:ext uri="{BB962C8B-B14F-4D97-AF65-F5344CB8AC3E}">
        <p14:creationId xmlns:p14="http://schemas.microsoft.com/office/powerpoint/2010/main" val="1468040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56554-C252-C810-CB22-5685427B7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Imagine a form with </a:t>
            </a:r>
            <a:r>
              <a:rPr lang="en-US" dirty="0" err="1"/>
              <a:t>ts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F26CFE-1492-481E-4536-19D70EAE4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4328"/>
            <a:ext cx="7182852" cy="335326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559123-5853-C5A8-A3BF-11F0331A7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491" y="5483084"/>
            <a:ext cx="4982270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89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3F721-75ED-2944-2090-C53C6F793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Forced not null/ optional chaining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1EDC1-FDA0-AB04-246E-AA5917856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76932" cy="358313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They are showing the error coz the </a:t>
            </a:r>
            <a:r>
              <a:rPr lang="en-US" dirty="0" err="1"/>
              <a:t>inputEl</a:t>
            </a:r>
            <a:r>
              <a:rPr lang="en-US" dirty="0"/>
              <a:t> may be null and we are asking for </a:t>
            </a:r>
            <a:r>
              <a:rPr lang="en-US" dirty="0" err="1"/>
              <a:t>null.value</a:t>
            </a:r>
            <a:r>
              <a:rPr lang="en-US" dirty="0"/>
              <a:t>. In in a general application, we need to have if clauses to avoid those errors(which is the correct practice)</a:t>
            </a:r>
          </a:p>
          <a:p>
            <a:r>
              <a:rPr lang="en-US" dirty="0"/>
              <a:t>But if it is a small application and either (</a:t>
            </a:r>
            <a:r>
              <a:rPr lang="en-US" dirty="0" err="1"/>
              <a:t>i</a:t>
            </a:r>
            <a:r>
              <a:rPr lang="en-US" dirty="0"/>
              <a:t>) we know it is not null or (ii) we don’t mind a runtime error, we can remove that error by adding a ! at the end of the statement</a:t>
            </a:r>
          </a:p>
          <a:p>
            <a:r>
              <a:rPr lang="en-US" dirty="0"/>
              <a:t>Or give a ? Where we access 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28A1F-1C62-2D81-E020-44F34A590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601" y="2025794"/>
            <a:ext cx="4658375" cy="943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7B61F0-6D11-F700-9605-176D4E58E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031" y="3985789"/>
            <a:ext cx="4782217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371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56B76-E5C6-D50E-EC9A-46B53109E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24B3D1-F500-E755-3662-37FF8A0888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9910" y="1825625"/>
            <a:ext cx="655218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07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0E6A9-1B35-088C-F60A-AF4D0AE3E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Typecasting (as)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8F221-9221-EF80-40FD-2277DC16D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93" y="1734270"/>
            <a:ext cx="3707920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Now also there is an error, that is coz, that </a:t>
            </a:r>
            <a:r>
              <a:rPr lang="en-US" dirty="0" err="1"/>
              <a:t>ts</a:t>
            </a:r>
            <a:r>
              <a:rPr lang="en-US" dirty="0"/>
              <a:t> knows that this is an </a:t>
            </a:r>
            <a:r>
              <a:rPr lang="en-US" dirty="0" err="1"/>
              <a:t>htmlelement</a:t>
            </a:r>
            <a:r>
              <a:rPr lang="en-US" dirty="0"/>
              <a:t>. It does not know if it will have value property(</a:t>
            </a:r>
            <a:r>
              <a:rPr lang="en-US" dirty="0" err="1"/>
              <a:t>eg</a:t>
            </a:r>
            <a:r>
              <a:rPr lang="en-US" dirty="0"/>
              <a:t> p or span don’t have values</a:t>
            </a:r>
          </a:p>
          <a:p>
            <a:r>
              <a:rPr lang="en-US" dirty="0"/>
              <a:t>So we typecast that as </a:t>
            </a:r>
            <a:r>
              <a:rPr lang="en-US" dirty="0" err="1"/>
              <a:t>htmlInputElement</a:t>
            </a:r>
            <a:endParaRPr lang="en-US" dirty="0"/>
          </a:p>
          <a:p>
            <a:r>
              <a:rPr lang="en-US" dirty="0"/>
              <a:t>Now all errors are gone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55EF88-DD30-2D06-0E94-41C429AC1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415" y="1438297"/>
            <a:ext cx="7382905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65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5BE33-BEF6-44F8-1F08-FE2631609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Unknown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F7390-9952-A682-6574-A0356F26E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99958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a function, sometimes we don’t know what kind of argument you have, so we can use any. But you are back to vanilla </a:t>
            </a:r>
            <a:r>
              <a:rPr lang="en-US" dirty="0" err="1"/>
              <a:t>js</a:t>
            </a:r>
            <a:r>
              <a:rPr lang="en-US" dirty="0"/>
              <a:t>. Where there is possibility of many errors. In the </a:t>
            </a:r>
            <a:r>
              <a:rPr lang="en-US" dirty="0" err="1"/>
              <a:t>eg</a:t>
            </a:r>
            <a:r>
              <a:rPr lang="en-US" dirty="0"/>
              <a:t>, </a:t>
            </a:r>
            <a:r>
              <a:rPr lang="en-US" dirty="0" err="1"/>
              <a:t>val</a:t>
            </a:r>
            <a:r>
              <a:rPr lang="en-US" dirty="0"/>
              <a:t> may not have a log </a:t>
            </a:r>
            <a:r>
              <a:rPr lang="en-US" dirty="0" err="1"/>
              <a:t>function.It</a:t>
            </a:r>
            <a:r>
              <a:rPr lang="en-US" dirty="0"/>
              <a:t> may not be an object. With unknown it shows the error</a:t>
            </a:r>
          </a:p>
          <a:p>
            <a:r>
              <a:rPr lang="en-US" dirty="0"/>
              <a:t>To keep it </a:t>
            </a:r>
            <a:r>
              <a:rPr lang="en-US" dirty="0" err="1"/>
              <a:t>ts</a:t>
            </a:r>
            <a:r>
              <a:rPr lang="en-US" dirty="0"/>
              <a:t>, we can use unknown , then if you don’t do many checks, it will show an error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39BDB5-BFC5-1136-D320-E68C128EC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604" y="1027906"/>
            <a:ext cx="2953162" cy="10669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70D18D-5993-F847-7914-4B21D6F91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342" y="2552578"/>
            <a:ext cx="3162741" cy="876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468544-7C4F-4032-1BA3-59150A3D3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972" y="3886723"/>
            <a:ext cx="3238952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592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7EC4F-54EA-5E18-F253-A1D50CE79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type (?)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F1567-7FEB-7249-83A7-A027A8F34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47536" cy="4351338"/>
          </a:xfrm>
        </p:spPr>
        <p:txBody>
          <a:bodyPr/>
          <a:lstStyle/>
          <a:p>
            <a:r>
              <a:rPr lang="en-US" dirty="0"/>
              <a:t>Add a ? After variable to show that the value of the variable is optional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F36CA9-9CCE-7EFD-B39B-4CF13C36B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66687"/>
            <a:ext cx="3915321" cy="1448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3281E7-B568-FD3A-12E3-70A1A9169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409" y="2610450"/>
            <a:ext cx="3905795" cy="13908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EF4B4C-921F-2837-6518-D1D13EDBF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77" y="3663098"/>
            <a:ext cx="4448796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13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4913D-7310-0116-B522-AC89BE5A2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Nullish</a:t>
            </a:r>
            <a:r>
              <a:rPr lang="en-US" dirty="0"/>
              <a:t> coalescing (??)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FBCEDC-3246-9039-6BCC-55A5A6419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7678" y="2758108"/>
            <a:ext cx="8916644" cy="2486372"/>
          </a:xfrm>
        </p:spPr>
      </p:pic>
    </p:spTree>
    <p:extLst>
      <p:ext uri="{BB962C8B-B14F-4D97-AF65-F5344CB8AC3E}">
        <p14:creationId xmlns:p14="http://schemas.microsoft.com/office/powerpoint/2010/main" val="990813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805D8-3F5B-238E-C3E5-1B00AF4D9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3: TS compiler config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36A96D-732E-4E94-B159-DBDF0EBCE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894379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3D316-4987-39CD-1EF7-DF5A3DAE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create </a:t>
            </a:r>
            <a:r>
              <a:rPr lang="en-US" dirty="0" err="1"/>
              <a:t>tsconfig.json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12CE4-86BD-E64B-4B19-0236365CA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208" y="1932002"/>
            <a:ext cx="3751053" cy="4351338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tsc</a:t>
            </a:r>
            <a:r>
              <a:rPr lang="en-US" dirty="0"/>
              <a:t> --</a:t>
            </a:r>
            <a:r>
              <a:rPr lang="en-US" dirty="0" err="1"/>
              <a:t>init</a:t>
            </a:r>
            <a:r>
              <a:rPr lang="en-US" dirty="0"/>
              <a:t> </a:t>
            </a:r>
          </a:p>
          <a:p>
            <a:r>
              <a:rPr lang="en-US" dirty="0"/>
              <a:t>This file contains the config of which version of target </a:t>
            </a:r>
            <a:r>
              <a:rPr lang="en-US" dirty="0" err="1"/>
              <a:t>js</a:t>
            </a:r>
            <a:r>
              <a:rPr lang="en-US" dirty="0"/>
              <a:t> to use, additional libraries and many other things. You can read the docs for more info</a:t>
            </a:r>
          </a:p>
          <a:p>
            <a:r>
              <a:rPr lang="en-US" dirty="0"/>
              <a:t>To use the </a:t>
            </a:r>
            <a:r>
              <a:rPr lang="en-US" dirty="0" err="1"/>
              <a:t>tsconfig</a:t>
            </a:r>
            <a:r>
              <a:rPr lang="en-US" dirty="0"/>
              <a:t> file while compiling just type </a:t>
            </a:r>
            <a:r>
              <a:rPr lang="en-US" dirty="0" err="1"/>
              <a:t>tsc</a:t>
            </a:r>
            <a:r>
              <a:rPr lang="en-US" dirty="0"/>
              <a:t> and &lt;Enter&gt;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7E4B16-EEE4-AC92-577C-1C34410FC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583" y="1722467"/>
            <a:ext cx="8480725" cy="477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38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59D4F-42F4-34D4-EB7F-665F9237C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Tsconfig.json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42E1A-A3EE-CA60-6DC8-A5D66CC26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b="0" dirty="0">
                <a:solidFill>
                  <a:srgbClr val="BFC7D5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b="0" dirty="0">
                <a:solidFill>
                  <a:srgbClr val="BFC7D5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"target"</a:t>
            </a:r>
            <a:r>
              <a:rPr lang="en-US" b="0" dirty="0">
                <a:solidFill>
                  <a:srgbClr val="BFC7D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80CBC4"/>
                </a:solidFill>
                <a:effectLst/>
                <a:latin typeface="Consolas" panose="020B0609020204030204" pitchFamily="49" charset="0"/>
              </a:rPr>
              <a:t>ES2022</a:t>
            </a:r>
            <a:r>
              <a:rPr lang="en-US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BFC7D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697098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b="0" i="1" dirty="0">
                <a:solidFill>
                  <a:srgbClr val="697098"/>
                </a:solidFill>
                <a:effectLst/>
                <a:latin typeface="Consolas" panose="020B0609020204030204" pitchFamily="49" charset="0"/>
              </a:rPr>
              <a:t> Good for modern browsers or Node.js</a:t>
            </a:r>
            <a:endParaRPr lang="en-US" b="0" dirty="0">
              <a:solidFill>
                <a:srgbClr val="BFC7D5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BFC7D5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compilerOptions</a:t>
            </a:r>
            <a:r>
              <a:rPr lang="en-US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BFC7D5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 marL="0" indent="0">
              <a:buNone/>
            </a:pPr>
            <a:r>
              <a:rPr lang="en-US" b="0" dirty="0">
                <a:solidFill>
                  <a:srgbClr val="BFC7D5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esModuleInterop</a:t>
            </a:r>
            <a:r>
              <a:rPr lang="en-US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BFC7D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5874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BFC7D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697098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b="0" i="1" dirty="0">
                <a:solidFill>
                  <a:srgbClr val="697098"/>
                </a:solidFill>
                <a:effectLst/>
                <a:latin typeface="Consolas" panose="020B0609020204030204" pitchFamily="49" charset="0"/>
              </a:rPr>
              <a:t> Ensures ESM and CJS imports work together well</a:t>
            </a:r>
            <a:endParaRPr lang="en-US" b="0" dirty="0">
              <a:solidFill>
                <a:srgbClr val="BFC7D5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BFC7D5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skipLibCheck</a:t>
            </a:r>
            <a:r>
              <a:rPr lang="en-US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BFC7D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5874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BFC7D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697098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b="0" i="1" dirty="0">
                <a:solidFill>
                  <a:srgbClr val="697098"/>
                </a:solidFill>
                <a:effectLst/>
                <a:latin typeface="Consolas" panose="020B0609020204030204" pitchFamily="49" charset="0"/>
              </a:rPr>
              <a:t> Ensures .</a:t>
            </a:r>
            <a:r>
              <a:rPr lang="en-US" b="0" i="1" dirty="0" err="1">
                <a:solidFill>
                  <a:srgbClr val="697098"/>
                </a:solidFill>
                <a:effectLst/>
                <a:latin typeface="Consolas" panose="020B0609020204030204" pitchFamily="49" charset="0"/>
              </a:rPr>
              <a:t>d.ts</a:t>
            </a:r>
            <a:r>
              <a:rPr lang="en-US" b="0" i="1" dirty="0">
                <a:solidFill>
                  <a:srgbClr val="697098"/>
                </a:solidFill>
                <a:effectLst/>
                <a:latin typeface="Consolas" panose="020B0609020204030204" pitchFamily="49" charset="0"/>
              </a:rPr>
              <a:t> files from 3rd libraries are not type-checked</a:t>
            </a:r>
            <a:endParaRPr lang="en-US" b="0" dirty="0">
              <a:solidFill>
                <a:srgbClr val="BFC7D5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BFC7D5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"target"</a:t>
            </a:r>
            <a:r>
              <a:rPr lang="en-US" b="0" dirty="0">
                <a:solidFill>
                  <a:srgbClr val="BFC7D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80CBC4"/>
                </a:solidFill>
                <a:effectLst/>
                <a:latin typeface="Consolas" panose="020B0609020204030204" pitchFamily="49" charset="0"/>
              </a:rPr>
              <a:t>es2022</a:t>
            </a:r>
            <a:r>
              <a:rPr lang="en-US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BFC7D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697098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b="0" i="1" dirty="0">
                <a:solidFill>
                  <a:srgbClr val="697098"/>
                </a:solidFill>
                <a:effectLst/>
                <a:latin typeface="Consolas" panose="020B0609020204030204" pitchFamily="49" charset="0"/>
              </a:rPr>
              <a:t> Sets a relatively modern ECMAScript version as compilation target</a:t>
            </a:r>
            <a:endParaRPr lang="en-US" b="0" dirty="0">
              <a:solidFill>
                <a:srgbClr val="BFC7D5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BFC7D5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allowJs</a:t>
            </a:r>
            <a:r>
              <a:rPr lang="en-US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BFC7D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5874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BFC7D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697098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b="0" i="1" dirty="0">
                <a:solidFill>
                  <a:srgbClr val="697098"/>
                </a:solidFill>
                <a:effectLst/>
                <a:latin typeface="Consolas" panose="020B0609020204030204" pitchFamily="49" charset="0"/>
              </a:rPr>
              <a:t> Allows importing .</a:t>
            </a:r>
            <a:r>
              <a:rPr lang="en-US" b="0" i="1" dirty="0" err="1">
                <a:solidFill>
                  <a:srgbClr val="69709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b="0" i="1" dirty="0">
                <a:solidFill>
                  <a:srgbClr val="697098"/>
                </a:solidFill>
                <a:effectLst/>
                <a:latin typeface="Consolas" panose="020B0609020204030204" pitchFamily="49" charset="0"/>
              </a:rPr>
              <a:t> files into .</a:t>
            </a:r>
            <a:r>
              <a:rPr lang="en-US" b="0" i="1" dirty="0" err="1">
                <a:solidFill>
                  <a:srgbClr val="697098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en-US" b="0" i="1" dirty="0">
                <a:solidFill>
                  <a:srgbClr val="697098"/>
                </a:solidFill>
                <a:effectLst/>
                <a:latin typeface="Consolas" panose="020B0609020204030204" pitchFamily="49" charset="0"/>
              </a:rPr>
              <a:t> (helpful when migrating projects)</a:t>
            </a:r>
            <a:endParaRPr lang="en-US" b="0" dirty="0">
              <a:solidFill>
                <a:srgbClr val="BFC7D5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BFC7D5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"strict"</a:t>
            </a:r>
            <a:r>
              <a:rPr lang="en-US" b="0" dirty="0">
                <a:solidFill>
                  <a:srgbClr val="BFC7D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5874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BFC7D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697098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b="0" i="1" dirty="0">
                <a:solidFill>
                  <a:srgbClr val="697098"/>
                </a:solidFill>
                <a:effectLst/>
                <a:latin typeface="Consolas" panose="020B0609020204030204" pitchFamily="49" charset="0"/>
              </a:rPr>
              <a:t> Ensures strict type checking (i.e., </a:t>
            </a:r>
            <a:r>
              <a:rPr lang="en-US" b="0" i="1" dirty="0" err="1">
                <a:solidFill>
                  <a:srgbClr val="697098"/>
                </a:solidFill>
                <a:effectLst/>
                <a:latin typeface="Consolas" panose="020B0609020204030204" pitchFamily="49" charset="0"/>
              </a:rPr>
              <a:t>noImplicitAny</a:t>
            </a:r>
            <a:r>
              <a:rPr lang="en-US" b="0" i="1" dirty="0">
                <a:solidFill>
                  <a:srgbClr val="69709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697098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en-US" b="0" i="1" dirty="0">
                <a:solidFill>
                  <a:srgbClr val="697098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BFC7D5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BFC7D5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noUncheckedIndexedAccess</a:t>
            </a:r>
            <a:r>
              <a:rPr lang="en-US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BFC7D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5874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BFC7D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697098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b="0" i="1" dirty="0">
                <a:solidFill>
                  <a:srgbClr val="697098"/>
                </a:solidFill>
                <a:effectLst/>
                <a:latin typeface="Consolas" panose="020B0609020204030204" pitchFamily="49" charset="0"/>
              </a:rPr>
              <a:t> Adds undefined as a value when accessing by index</a:t>
            </a:r>
            <a:endParaRPr lang="en-US" b="0" dirty="0">
              <a:solidFill>
                <a:srgbClr val="BFC7D5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BFC7D5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697098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b="0" i="1" dirty="0">
                <a:solidFill>
                  <a:srgbClr val="697098"/>
                </a:solidFill>
                <a:effectLst/>
                <a:latin typeface="Consolas" panose="020B0609020204030204" pitchFamily="49" charset="0"/>
              </a:rPr>
              <a:t> "</a:t>
            </a:r>
            <a:r>
              <a:rPr lang="en-US" b="0" i="1" dirty="0" err="1">
                <a:solidFill>
                  <a:srgbClr val="697098"/>
                </a:solidFill>
                <a:effectLst/>
                <a:latin typeface="Consolas" panose="020B0609020204030204" pitchFamily="49" charset="0"/>
              </a:rPr>
              <a:t>noImplicitOverride</a:t>
            </a:r>
            <a:r>
              <a:rPr lang="en-US" b="0" i="1" dirty="0">
                <a:solidFill>
                  <a:srgbClr val="697098"/>
                </a:solidFill>
                <a:effectLst/>
                <a:latin typeface="Consolas" panose="020B0609020204030204" pitchFamily="49" charset="0"/>
              </a:rPr>
              <a:t>": true, // Enable this when working with classes &amp; inheritance</a:t>
            </a:r>
            <a:endParaRPr lang="en-US" b="0" dirty="0">
              <a:solidFill>
                <a:srgbClr val="BFC7D5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BFC7D5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noUnusedLocals</a:t>
            </a:r>
            <a:r>
              <a:rPr lang="en-US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BFC7D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5874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BFC7D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697098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b="0" i="1" dirty="0">
                <a:solidFill>
                  <a:srgbClr val="697098"/>
                </a:solidFill>
                <a:effectLst/>
                <a:latin typeface="Consolas" panose="020B0609020204030204" pitchFamily="49" charset="0"/>
              </a:rPr>
              <a:t> to avoid unused variables</a:t>
            </a:r>
            <a:endParaRPr lang="en-US" b="0" dirty="0">
              <a:solidFill>
                <a:srgbClr val="BFC7D5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BFC7D5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"module"</a:t>
            </a:r>
            <a:r>
              <a:rPr lang="en-US" b="0" dirty="0">
                <a:solidFill>
                  <a:srgbClr val="BFC7D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80CBC4"/>
                </a:solidFill>
                <a:effectLst/>
                <a:latin typeface="Consolas" panose="020B0609020204030204" pitchFamily="49" charset="0"/>
              </a:rPr>
              <a:t>NodeNext</a:t>
            </a:r>
            <a:r>
              <a:rPr lang="en-US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BFC7D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697098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b="0" i="1" dirty="0">
                <a:solidFill>
                  <a:srgbClr val="697098"/>
                </a:solidFill>
                <a:effectLst/>
                <a:latin typeface="Consolas" panose="020B0609020204030204" pitchFamily="49" charset="0"/>
              </a:rPr>
              <a:t> Supports both ESM &amp; CJS modules / imports</a:t>
            </a:r>
            <a:endParaRPr lang="en-US" b="0" dirty="0">
              <a:solidFill>
                <a:srgbClr val="BFC7D5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BFC7D5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outDir</a:t>
            </a:r>
            <a:r>
              <a:rPr lang="en-US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BFC7D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80CBC4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BFC7D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697098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b="0" i="1" dirty="0">
                <a:solidFill>
                  <a:srgbClr val="697098"/>
                </a:solidFill>
                <a:effectLst/>
                <a:latin typeface="Consolas" panose="020B0609020204030204" pitchFamily="49" charset="0"/>
              </a:rPr>
              <a:t> Store compiled files in "</a:t>
            </a:r>
            <a:r>
              <a:rPr lang="en-US" b="0" i="1" dirty="0" err="1">
                <a:solidFill>
                  <a:srgbClr val="697098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b="0" i="1" dirty="0">
                <a:solidFill>
                  <a:srgbClr val="697098"/>
                </a:solidFill>
                <a:effectLst/>
                <a:latin typeface="Consolas" panose="020B0609020204030204" pitchFamily="49" charset="0"/>
              </a:rPr>
              <a:t>" folder</a:t>
            </a:r>
            <a:endParaRPr lang="en-US" b="0" dirty="0">
              <a:solidFill>
                <a:srgbClr val="BFC7D5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BFC7D5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sourceMap</a:t>
            </a:r>
            <a:r>
              <a:rPr lang="en-US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BFC7D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5874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BFC7D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697098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b="0" i="1" dirty="0">
                <a:solidFill>
                  <a:srgbClr val="697098"/>
                </a:solidFill>
                <a:effectLst/>
                <a:latin typeface="Consolas" panose="020B0609020204030204" pitchFamily="49" charset="0"/>
              </a:rPr>
              <a:t> Enables source maps for easier debugging</a:t>
            </a:r>
            <a:endParaRPr lang="en-US" b="0" dirty="0">
              <a:solidFill>
                <a:srgbClr val="BFC7D5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BFC7D5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"lib"</a:t>
            </a:r>
            <a:r>
              <a:rPr lang="en-US" b="0" dirty="0">
                <a:solidFill>
                  <a:srgbClr val="BFC7D5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80CBC4"/>
                </a:solidFill>
                <a:effectLst/>
                <a:latin typeface="Consolas" panose="020B0609020204030204" pitchFamily="49" charset="0"/>
              </a:rPr>
              <a:t>es2022</a:t>
            </a:r>
            <a:r>
              <a:rPr lang="en-US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BFC7D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80CBC4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US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BFC7D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80CBC4"/>
                </a:solidFill>
                <a:effectLst/>
                <a:latin typeface="Consolas" panose="020B0609020204030204" pitchFamily="49" charset="0"/>
              </a:rPr>
              <a:t>dom.iterable</a:t>
            </a:r>
            <a:r>
              <a:rPr lang="en-US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BFC7D5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697098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b="0" i="1" dirty="0">
                <a:solidFill>
                  <a:srgbClr val="697098"/>
                </a:solidFill>
                <a:effectLst/>
                <a:latin typeface="Consolas" panose="020B0609020204030204" pitchFamily="49" charset="0"/>
              </a:rPr>
              <a:t> Or without "</a:t>
            </a:r>
            <a:r>
              <a:rPr lang="en-US" b="0" i="1" dirty="0" err="1">
                <a:solidFill>
                  <a:srgbClr val="697098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US" b="0" i="1" dirty="0">
                <a:solidFill>
                  <a:srgbClr val="697098"/>
                </a:solidFill>
                <a:effectLst/>
                <a:latin typeface="Consolas" panose="020B0609020204030204" pitchFamily="49" charset="0"/>
              </a:rPr>
              <a:t>" libs when building for Node</a:t>
            </a:r>
            <a:endParaRPr lang="en-US" b="0" dirty="0">
              <a:solidFill>
                <a:srgbClr val="BFC7D5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BFC7D5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727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E52B7-E1BA-8730-B6CE-88C4E1B2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Ts compiler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C1E5E-4680-F371-BA8D-7F3BFB3F9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12" y="1075127"/>
            <a:ext cx="10515600" cy="1478292"/>
          </a:xfrm>
        </p:spPr>
        <p:txBody>
          <a:bodyPr/>
          <a:lstStyle/>
          <a:p>
            <a:r>
              <a:rPr lang="en-US" dirty="0"/>
              <a:t>Type </a:t>
            </a:r>
            <a:r>
              <a:rPr lang="en-US" dirty="0" err="1"/>
              <a:t>tsc</a:t>
            </a:r>
            <a:r>
              <a:rPr lang="en-US" dirty="0"/>
              <a:t> in the console and &lt;Enter&gt; for using </a:t>
            </a:r>
            <a:r>
              <a:rPr lang="en-US" dirty="0" err="1"/>
              <a:t>tsconfig</a:t>
            </a:r>
            <a:r>
              <a:rPr lang="en-US" dirty="0"/>
              <a:t> file</a:t>
            </a:r>
          </a:p>
          <a:p>
            <a:r>
              <a:rPr lang="en-US" dirty="0" err="1"/>
              <a:t>tsc</a:t>
            </a:r>
            <a:r>
              <a:rPr lang="en-US" dirty="0"/>
              <a:t> –</a:t>
            </a:r>
            <a:r>
              <a:rPr lang="en-US" dirty="0" err="1"/>
              <a:t>watchmode</a:t>
            </a:r>
            <a:r>
              <a:rPr lang="en-US" dirty="0"/>
              <a:t> for automatically detecting change in a file and recompiling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5F0A11E-C1FD-D345-DABC-BE45E1B68B58}"/>
              </a:ext>
            </a:extLst>
          </p:cNvPr>
          <p:cNvSpPr txBox="1">
            <a:spLocks/>
          </p:cNvSpPr>
          <p:nvPr/>
        </p:nvSpPr>
        <p:spPr>
          <a:xfrm>
            <a:off x="1119996" y="230298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Installing type packages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23AD12-57DE-D8D1-3FFC-C54FA90841AF}"/>
              </a:ext>
            </a:extLst>
          </p:cNvPr>
          <p:cNvSpPr txBox="1">
            <a:spLocks/>
          </p:cNvSpPr>
          <p:nvPr/>
        </p:nvSpPr>
        <p:spPr>
          <a:xfrm>
            <a:off x="990601" y="3739416"/>
            <a:ext cx="10515600" cy="1478292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it is a node project create </a:t>
            </a:r>
            <a:r>
              <a:rPr lang="en-US" dirty="0" err="1"/>
              <a:t>package.json</a:t>
            </a:r>
            <a:endParaRPr lang="en-US" dirty="0"/>
          </a:p>
          <a:p>
            <a:r>
              <a:rPr lang="en-US" dirty="0" err="1"/>
              <a:t>npm</a:t>
            </a:r>
            <a:r>
              <a:rPr lang="en-US" dirty="0"/>
              <a:t> </a:t>
            </a:r>
            <a:r>
              <a:rPr lang="en-US" dirty="0" err="1"/>
              <a:t>init</a:t>
            </a:r>
            <a:r>
              <a:rPr lang="en-US" dirty="0"/>
              <a:t> –y</a:t>
            </a:r>
          </a:p>
          <a:p>
            <a:r>
              <a:rPr lang="en-US" dirty="0"/>
              <a:t>In  that give type as module</a:t>
            </a:r>
          </a:p>
          <a:p>
            <a:r>
              <a:rPr lang="en-US" dirty="0"/>
              <a:t>If the project is node or react, </a:t>
            </a:r>
            <a:r>
              <a:rPr lang="en-US" dirty="0" err="1"/>
              <a:t>ts</a:t>
            </a:r>
            <a:r>
              <a:rPr lang="en-US" dirty="0"/>
              <a:t> doesn’t know the types and it may give errors. For rectifying such errors</a:t>
            </a:r>
          </a:p>
          <a:p>
            <a:r>
              <a:rPr lang="en-US" dirty="0" err="1"/>
              <a:t>npm</a:t>
            </a:r>
            <a:r>
              <a:rPr lang="en-US" dirty="0"/>
              <a:t> install @types/node  --save-dev</a:t>
            </a:r>
          </a:p>
          <a:p>
            <a:r>
              <a:rPr lang="en-US" dirty="0"/>
              <a:t>Also in the </a:t>
            </a:r>
            <a:r>
              <a:rPr lang="en-US" dirty="0" err="1"/>
              <a:t>tsconfig</a:t>
            </a:r>
            <a:r>
              <a:rPr lang="en-US" dirty="0"/>
              <a:t>,-&gt;compiler options-&gt; types:[“node”]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1491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5E862-E350-F125-B3E1-C952CAB4B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5:Modern JS and 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DDDF5-8B9F-9E84-B00F-DB1FD8372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275500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var is used in old </a:t>
            </a:r>
            <a:r>
              <a:rPr lang="en-US" dirty="0" err="1"/>
              <a:t>js</a:t>
            </a:r>
            <a:r>
              <a:rPr lang="en-US" dirty="0"/>
              <a:t>. It has block scope, so it may lead to errors. So try to use let and const instead</a:t>
            </a:r>
          </a:p>
          <a:p>
            <a:r>
              <a:rPr lang="en-US" dirty="0"/>
              <a:t>If you are giving default parameters, give them at the end</a:t>
            </a:r>
          </a:p>
          <a:p>
            <a:r>
              <a:rPr lang="en-US" dirty="0"/>
              <a:t>When you write obj1=obj2, you are merely copying the reference if obj2 to obj1. To copy the contents, use the spread 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FCA7B8-08A6-D602-9A2C-787294EB5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222" y="4649351"/>
            <a:ext cx="4477375" cy="19814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31DEA8-38B6-4830-0FFA-666FF2F2D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599" y="1428810"/>
            <a:ext cx="3886742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961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F1F9E-C8DA-35E7-5A43-B029FFAD1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parameters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51C279-1404-FA98-9440-6A9B714F0C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075" y="1690688"/>
            <a:ext cx="5075141" cy="4351338"/>
          </a:xfrm>
        </p:spPr>
      </p:pic>
    </p:spTree>
    <p:extLst>
      <p:ext uri="{BB962C8B-B14F-4D97-AF65-F5344CB8AC3E}">
        <p14:creationId xmlns:p14="http://schemas.microsoft.com/office/powerpoint/2010/main" val="642529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D1172-DAA1-1E80-17FB-021FAD7DC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2AD4D4-07D3-BCAC-DD14-91425A345D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4251"/>
            <a:ext cx="6363736" cy="4351338"/>
          </a:xfrm>
        </p:spPr>
      </p:pic>
    </p:spTree>
    <p:extLst>
      <p:ext uri="{BB962C8B-B14F-4D97-AF65-F5344CB8AC3E}">
        <p14:creationId xmlns:p14="http://schemas.microsoft.com/office/powerpoint/2010/main" val="186958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34444-AF92-8B59-6F1D-7B6957C40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and object restructuring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144B638-4FE4-ED1C-665A-8912A6ABD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9466" y="2019817"/>
            <a:ext cx="9793067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3181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C2A24-2C26-A0FF-3708-FFABA0339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TS to old </a:t>
            </a:r>
            <a:r>
              <a:rPr lang="en-US" dirty="0" err="1"/>
              <a:t>js</a:t>
            </a:r>
            <a:r>
              <a:rPr lang="en-US" dirty="0"/>
              <a:t>(es5 or lesser)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90D7C-7C5E-EB56-1AE0-55ED1CEBD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</a:t>
            </a:r>
            <a:r>
              <a:rPr lang="en-US" dirty="0" err="1"/>
              <a:t>tsconfig</a:t>
            </a:r>
            <a:r>
              <a:rPr lang="en-US" dirty="0"/>
              <a:t> change the target to es5</a:t>
            </a:r>
          </a:p>
          <a:p>
            <a:r>
              <a:rPr lang="en-US" dirty="0"/>
              <a:t>Now it will be generated in old </a:t>
            </a:r>
            <a:r>
              <a:rPr lang="en-US" dirty="0" err="1"/>
              <a:t>js</a:t>
            </a:r>
            <a:r>
              <a:rPr lang="en-US" dirty="0"/>
              <a:t>. The code will be longer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66BB59-646D-0EEF-FF58-D5E012EEF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830" y="3041783"/>
            <a:ext cx="3143689" cy="2810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F45058-4802-185A-816A-77AD28BB4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568" y="2965572"/>
            <a:ext cx="7935432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73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D59E0-E3C1-E77C-6DB2-67674EA98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Section6: classes and interfaces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634549-CB63-0259-0228-E8A855242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4401" y="1756613"/>
            <a:ext cx="773571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8AFFD2-48AE-BE1B-47FF-408C2B1EC8DC}"/>
              </a:ext>
            </a:extLst>
          </p:cNvPr>
          <p:cNvSpPr txBox="1"/>
          <p:nvPr/>
        </p:nvSpPr>
        <p:spPr>
          <a:xfrm>
            <a:off x="9282023" y="1690688"/>
            <a:ext cx="2553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Interfaces are TS exclusive feature</a:t>
            </a:r>
          </a:p>
        </p:txBody>
      </p:sp>
    </p:spTree>
    <p:extLst>
      <p:ext uri="{BB962C8B-B14F-4D97-AF65-F5344CB8AC3E}">
        <p14:creationId xmlns:p14="http://schemas.microsoft.com/office/powerpoint/2010/main" val="5870950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A2CB6-636F-EFE6-AE0E-F0744C8C5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9AD572-4905-74E0-F281-2973530FD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307163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9BE01-C3AE-2901-129B-B859C588D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4352513-DBE5-3441-6A53-7E5529176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05777" y="4185324"/>
            <a:ext cx="4172532" cy="221963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A8ABEE-17D8-CBA1-4CD0-709812E3D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36" y="1432097"/>
            <a:ext cx="4172532" cy="2514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6E640F-DD41-F705-F004-9D6A1DB86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031" y="4511375"/>
            <a:ext cx="3686689" cy="1829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B3E41D-F7A2-8DF6-D1E9-D81819842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2717" y="1146984"/>
            <a:ext cx="5582429" cy="22767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AB6B7A-A949-E00B-ACAD-EEE7F5A74F07}"/>
              </a:ext>
            </a:extLst>
          </p:cNvPr>
          <p:cNvSpPr txBox="1"/>
          <p:nvPr/>
        </p:nvSpPr>
        <p:spPr>
          <a:xfrm>
            <a:off x="7919048" y="3619884"/>
            <a:ext cx="2094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Compiled as below</a:t>
            </a:r>
          </a:p>
        </p:txBody>
      </p:sp>
    </p:spTree>
    <p:extLst>
      <p:ext uri="{BB962C8B-B14F-4D97-AF65-F5344CB8AC3E}">
        <p14:creationId xmlns:p14="http://schemas.microsoft.com/office/powerpoint/2010/main" val="26582448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9FAFF-5762-CD5D-CD6C-46FE01E14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Public, private, protected and </a:t>
            </a:r>
            <a:r>
              <a:rPr lang="en-US" dirty="0" err="1"/>
              <a:t>readonly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4100B-CFDB-8012-EC7A-7128BB473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5274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Same meaning as in C++;</a:t>
            </a:r>
          </a:p>
          <a:p>
            <a:r>
              <a:rPr lang="en-US" dirty="0"/>
              <a:t>Public variables are accessible to outside the class with . Operator</a:t>
            </a:r>
          </a:p>
          <a:p>
            <a:r>
              <a:rPr lang="en-US" dirty="0"/>
              <a:t>Private ones are  not accessible outside the class</a:t>
            </a:r>
          </a:p>
          <a:p>
            <a:r>
              <a:rPr lang="en-US" dirty="0"/>
              <a:t>Protected is accessible only to classes which are inherited from this class</a:t>
            </a:r>
          </a:p>
          <a:p>
            <a:r>
              <a:rPr lang="en-US" dirty="0" err="1"/>
              <a:t>Readonly</a:t>
            </a:r>
            <a:r>
              <a:rPr lang="en-US" dirty="0"/>
              <a:t> items are read only. You can’t modify them. But if they are an array, you can push items into it.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6FCDC6-1413-FC85-80EE-1E3F6BD80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049" y="4171575"/>
            <a:ext cx="5391902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7923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BD4ED-61F0-B64F-A713-40BBBBE1E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for public, private and </a:t>
            </a:r>
            <a:r>
              <a:rPr lang="en-US" dirty="0" err="1"/>
              <a:t>readonly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DA3799-2BAB-8714-D1EB-A0B253CAA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8784" y="1881685"/>
            <a:ext cx="7754432" cy="4239217"/>
          </a:xfrm>
        </p:spPr>
      </p:pic>
    </p:spTree>
    <p:extLst>
      <p:ext uri="{BB962C8B-B14F-4D97-AF65-F5344CB8AC3E}">
        <p14:creationId xmlns:p14="http://schemas.microsoft.com/office/powerpoint/2010/main" val="2911120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92399-16EB-0C27-15DF-90262E92A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61B80-D028-0E7B-EC1A-9A6BD464E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Getters are like class functions(not class functions) which can return a derived value from class variables and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6EDDE-1D7D-3000-A780-9FBE259B7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937" y="2833213"/>
            <a:ext cx="8364117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0264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0B864-6DDF-1D7C-5EAF-DD8C4BCBB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E4BB1-E96F-F335-D85C-4FF4A569C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1162"/>
            <a:ext cx="3449128" cy="4425801"/>
          </a:xfrm>
        </p:spPr>
        <p:txBody>
          <a:bodyPr/>
          <a:lstStyle/>
          <a:p>
            <a:r>
              <a:rPr lang="en-US" dirty="0"/>
              <a:t>If you want to validate the values before setting into the values inside a class, we can use 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B4F095-450C-D45A-B0D2-403468D2F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505" y="757655"/>
            <a:ext cx="4677428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449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18E1E-D2F8-77AD-FD68-EDB07C034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FBC30-BF9A-4B3A-D913-353B5A428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05996" cy="4351338"/>
          </a:xfrm>
        </p:spPr>
        <p:txBody>
          <a:bodyPr/>
          <a:lstStyle/>
          <a:p>
            <a:r>
              <a:rPr lang="en-US" dirty="0"/>
              <a:t>Cannot be used in an instance, but can be used with class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900ADE-5C9D-4AB2-F86B-A260D07B3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137" y="346849"/>
            <a:ext cx="4744112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015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44506-9343-C76F-AA68-CDDFFEA43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ts</a:t>
            </a:r>
            <a:r>
              <a:rPr lang="en-US" dirty="0"/>
              <a:t> file compiling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CACF2D-2D78-3214-5EA0-7FAD3957C8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4890736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5BBDE-288A-9EE3-6037-CCFB24BBB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(uses extends keyword)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D6BAD-D2AC-390D-7C14-75EFE8A49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70230" cy="4351338"/>
          </a:xfrm>
        </p:spPr>
        <p:txBody>
          <a:bodyPr/>
          <a:lstStyle/>
          <a:p>
            <a:r>
              <a:rPr lang="en-US" dirty="0"/>
              <a:t>You can access everything from the parent class</a:t>
            </a:r>
          </a:p>
          <a:p>
            <a:r>
              <a:rPr lang="en-US" dirty="0"/>
              <a:t>We have to have a </a:t>
            </a:r>
            <a:r>
              <a:rPr lang="en-US" dirty="0" err="1"/>
              <a:t>contructor</a:t>
            </a:r>
            <a:r>
              <a:rPr lang="en-US" dirty="0"/>
              <a:t> and call the super() for running parent constructor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7E4FE-3F2A-7951-00E4-7D224D3F8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654" y="1983634"/>
            <a:ext cx="4410691" cy="37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5291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FE2CC-6447-95A0-834E-E4CF7CAD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protected so that child class can also access the parent class variables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3DF772-F082-1BF3-D734-8AB9CADA53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91119"/>
            <a:ext cx="3309568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77CE84-55EE-5C6C-689C-B5FC4BBF1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086" y="2037706"/>
            <a:ext cx="4439270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2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7DA4E-5579-7017-4333-127FFB421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E50BE-7780-845F-F8C5-014F02241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759" y="1860131"/>
            <a:ext cx="4216879" cy="4351338"/>
          </a:xfrm>
        </p:spPr>
        <p:txBody>
          <a:bodyPr/>
          <a:lstStyle/>
          <a:p>
            <a:r>
              <a:rPr lang="en-US" dirty="0"/>
              <a:t>Abstract class is a base class which cannot be instantiated by itself.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90DE3B-F14D-103D-72AB-36839FD41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391" y="0"/>
            <a:ext cx="7309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05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BEB68-FFA2-F8C1-25B5-29BB41492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6AB1E4B-3027-4A18-CDBA-240FB71B8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2205" y="1690688"/>
            <a:ext cx="7735712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DD1669-D14B-5F2C-7B2A-C60729BE416B}"/>
              </a:ext>
            </a:extLst>
          </p:cNvPr>
          <p:cNvSpPr txBox="1"/>
          <p:nvPr/>
        </p:nvSpPr>
        <p:spPr>
          <a:xfrm>
            <a:off x="9264770" y="1690688"/>
            <a:ext cx="242402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Interfaces are unique to TS</a:t>
            </a:r>
          </a:p>
          <a:p>
            <a:r>
              <a:rPr lang="en-US" dirty="0"/>
              <a:t>Interface is like a type for an object but with functions also</a:t>
            </a:r>
          </a:p>
          <a:p>
            <a:r>
              <a:rPr lang="en-US" dirty="0"/>
              <a:t>You don’t have to give values, implement functionality etc. it just needs the variable, function name and their types. If they are functions, they also needs the return type</a:t>
            </a:r>
          </a:p>
        </p:txBody>
      </p:sp>
    </p:spTree>
    <p:extLst>
      <p:ext uri="{BB962C8B-B14F-4D97-AF65-F5344CB8AC3E}">
        <p14:creationId xmlns:p14="http://schemas.microsoft.com/office/powerpoint/2010/main" val="20275334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14F96-12D5-2580-452B-60271F86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</a:t>
            </a:r>
            <a:r>
              <a:rPr lang="en-US" dirty="0" err="1"/>
              <a:t>eg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B6D579A-1962-E59D-A3BB-1D0BBFF91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6049" y="1799745"/>
            <a:ext cx="4575812" cy="43513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F63267-1E10-0A89-99C8-93DE0C186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960" y="1690688"/>
            <a:ext cx="2591162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0215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B4703-612B-AD37-4DC2-F666A97DB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37" y="252981"/>
            <a:ext cx="394083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Difference between type and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56A71-F677-6A11-DA3F-BDBC41AD8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37" y="1932805"/>
            <a:ext cx="3690668" cy="419195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Interface supports declaration merging-&gt; means at any point if we want to add more things in an interface, we can add at that point itself. It will be automatically merged.</a:t>
            </a:r>
          </a:p>
          <a:p>
            <a:r>
              <a:rPr lang="en-US" dirty="0"/>
              <a:t>With types, we have to go back to the type declaration and modify it</a:t>
            </a:r>
          </a:p>
          <a:p>
            <a:r>
              <a:rPr lang="en-US" dirty="0"/>
              <a:t>Interfaces can be used to define type of functions also</a:t>
            </a:r>
          </a:p>
          <a:p>
            <a:r>
              <a:rPr lang="en-US" dirty="0"/>
              <a:t>Interfaces can be used to force us and other developers working in the project to implement an interface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20A0F-16B5-8AA0-CEFC-398F94DF3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091" y="125273"/>
            <a:ext cx="4887007" cy="62969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ABC3E5-3B06-151B-882D-D1648754E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0237" y="625604"/>
            <a:ext cx="3229426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9695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0FC00-7922-FA52-11F3-2115C4816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74AAE-01F5-14CE-708E-239A81605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655498" cy="4351338"/>
          </a:xfrm>
        </p:spPr>
        <p:txBody>
          <a:bodyPr/>
          <a:lstStyle/>
          <a:p>
            <a:r>
              <a:rPr lang="en-US" dirty="0"/>
              <a:t>This forces the class to have the items in the interface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C35F28-B131-E872-8273-C1CC7CD35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316" y="1825625"/>
            <a:ext cx="6868484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387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76DB1-49A5-71F2-8A40-7E40AB844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Ensuring </a:t>
            </a:r>
            <a:r>
              <a:rPr lang="en-US" dirty="0" err="1"/>
              <a:t>basetypes</a:t>
            </a:r>
            <a:r>
              <a:rPr lang="en-US" dirty="0"/>
              <a:t> with interfaces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D9CC39-CA05-0394-C55E-A23AA8616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38556"/>
            <a:ext cx="9850225" cy="2372056"/>
          </a:xfrm>
        </p:spPr>
      </p:pic>
    </p:spTree>
    <p:extLst>
      <p:ext uri="{BB962C8B-B14F-4D97-AF65-F5344CB8AC3E}">
        <p14:creationId xmlns:p14="http://schemas.microsoft.com/office/powerpoint/2010/main" val="6429642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DBB39-0CC2-7DE9-FD87-31D8C1F05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 can extend from other interfaces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EAA870-BDA7-0597-6E99-D060B0F47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4306" y="1690688"/>
            <a:ext cx="5150179" cy="4351338"/>
          </a:xfrm>
        </p:spPr>
      </p:pic>
    </p:spTree>
    <p:extLst>
      <p:ext uri="{BB962C8B-B14F-4D97-AF65-F5344CB8AC3E}">
        <p14:creationId xmlns:p14="http://schemas.microsoft.com/office/powerpoint/2010/main" val="23827537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1E873-2EE0-63ED-0A1E-289CE3DD8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154D7-1C31-24AD-6F32-18801B94E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C24503-C6B4-1AE0-BAC7-AF2974CF8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8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6CD78-1789-E3C0-C726-9DAE6FA65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fixing in vs code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2132E-163C-DE10-1648-FE89546AA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n-NO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nn-NO" b="0" dirty="0">
                <a:solidFill>
                  <a:srgbClr val="BFC7D5"/>
                </a:solidFill>
                <a:effectLst/>
                <a:latin typeface="Consolas" panose="020B0609020204030204" pitchFamily="49" charset="0"/>
              </a:rPr>
              <a:t> me</a:t>
            </a:r>
            <a:r>
              <a:rPr lang="nn-NO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nn-NO" b="0" dirty="0">
                <a:solidFill>
                  <a:srgbClr val="BFC7D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b="0" i="1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nn-NO" b="0" dirty="0">
                <a:solidFill>
                  <a:srgbClr val="BFC7D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n-NO" b="0" dirty="0">
                <a:solidFill>
                  <a:srgbClr val="BFC7D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n-NO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asha</a:t>
            </a:r>
            <a:r>
              <a:rPr lang="nn-NO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n-NO" b="0" dirty="0">
                <a:solidFill>
                  <a:srgbClr val="BFC7D5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nn-NO" b="0" dirty="0">
                <a:solidFill>
                  <a:srgbClr val="BFC7D5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nn-NO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n-NO" b="0" i="1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nn-NO" b="0" dirty="0">
                <a:solidFill>
                  <a:srgbClr val="BFC7D5"/>
                </a:solidFill>
                <a:effectLst/>
                <a:latin typeface="Consolas" panose="020B0609020204030204" pitchFamily="49" charset="0"/>
              </a:rPr>
              <a:t>(me);</a:t>
            </a:r>
          </a:p>
          <a:p>
            <a:pPr marL="0" indent="0">
              <a:buNone/>
            </a:pPr>
            <a:r>
              <a:rPr lang="en-US" dirty="0"/>
              <a:t>Gives an error 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Cannot redeclare block-scoped variable 'me’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To fix that, add export {} at the end of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ts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file</a:t>
            </a:r>
          </a:p>
          <a:p>
            <a:pPr marL="0" indent="0">
              <a:buNone/>
            </a:pPr>
            <a:r>
              <a:rPr lang="en-US" dirty="0"/>
              <a:t>JS also has types, </a:t>
            </a:r>
            <a:r>
              <a:rPr lang="en-US" dirty="0" err="1"/>
              <a:t>eg</a:t>
            </a:r>
            <a:r>
              <a:rPr lang="en-US" dirty="0"/>
              <a:t>: </a:t>
            </a:r>
            <a:r>
              <a:rPr lang="en-US" dirty="0" err="1"/>
              <a:t>typeof</a:t>
            </a:r>
            <a:r>
              <a:rPr lang="en-US" dirty="0"/>
              <a:t>(name) gives string. But just that it does not have explicit type assignments like in TS</a:t>
            </a:r>
          </a:p>
        </p:txBody>
      </p:sp>
    </p:spTree>
    <p:extLst>
      <p:ext uri="{BB962C8B-B14F-4D97-AF65-F5344CB8AC3E}">
        <p14:creationId xmlns:p14="http://schemas.microsoft.com/office/powerpoint/2010/main" val="174135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9DA4D-B3DF-5987-A13F-5D74BCCDD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Intersection types (&amp;)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24A84C-E88D-0C31-C331-977B2ABC8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506662"/>
            <a:ext cx="6102580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F600DB-BB78-FC81-FD25-9A070BC7A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062" y="0"/>
            <a:ext cx="5991938" cy="44790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1BE953-E8E9-2877-375D-13FC17C86ECB}"/>
              </a:ext>
            </a:extLst>
          </p:cNvPr>
          <p:cNvSpPr txBox="1"/>
          <p:nvPr/>
        </p:nvSpPr>
        <p:spPr>
          <a:xfrm>
            <a:off x="672860" y="1690688"/>
            <a:ext cx="3528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types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9B1541-DDCD-8906-0F37-4A20B8AC224A}"/>
              </a:ext>
            </a:extLst>
          </p:cNvPr>
          <p:cNvSpPr txBox="1"/>
          <p:nvPr/>
        </p:nvSpPr>
        <p:spPr>
          <a:xfrm>
            <a:off x="6659592" y="5055079"/>
            <a:ext cx="4218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interfaces</a:t>
            </a:r>
          </a:p>
        </p:txBody>
      </p:sp>
    </p:spTree>
    <p:extLst>
      <p:ext uri="{BB962C8B-B14F-4D97-AF65-F5344CB8AC3E}">
        <p14:creationId xmlns:p14="http://schemas.microsoft.com/office/powerpoint/2010/main" val="13397482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B7BEE-0F99-DCCA-4665-3BF67A3C9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Guard types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DEA4B2-3E6E-06DB-EE27-71A995939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636" y="1424131"/>
            <a:ext cx="9072599" cy="5140571"/>
          </a:xfrm>
        </p:spPr>
      </p:pic>
    </p:spTree>
    <p:extLst>
      <p:ext uri="{BB962C8B-B14F-4D97-AF65-F5344CB8AC3E}">
        <p14:creationId xmlns:p14="http://schemas.microsoft.com/office/powerpoint/2010/main" val="2554609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1D04C-562F-44D1-B7F1-D2F07DC00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Discriminated Unions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18EBE-EE10-90E8-1DAE-6F450D267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45943" cy="4351338"/>
          </a:xfrm>
        </p:spPr>
        <p:txBody>
          <a:bodyPr/>
          <a:lstStyle/>
          <a:p>
            <a:r>
              <a:rPr lang="en-US" dirty="0"/>
              <a:t>In last example we used a </a:t>
            </a:r>
            <a:r>
              <a:rPr lang="en-US" dirty="0" err="1"/>
              <a:t>varname</a:t>
            </a:r>
            <a:r>
              <a:rPr lang="en-US" dirty="0"/>
              <a:t> in a type to </a:t>
            </a:r>
            <a:r>
              <a:rPr lang="en-US" dirty="0" err="1"/>
              <a:t>figureout</a:t>
            </a:r>
            <a:r>
              <a:rPr lang="en-US" dirty="0"/>
              <a:t> what kind of source that is</a:t>
            </a:r>
          </a:p>
          <a:p>
            <a:r>
              <a:rPr lang="en-US" dirty="0"/>
              <a:t>Instead we can have a common property called say type in both and they give what kind of source they are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4E3571-DC86-297E-0AE4-23F77199D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600" y="1690688"/>
            <a:ext cx="4706007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497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3244F-4597-BBA7-72B6-064A993DA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guard via instance of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F49EA-88A5-FC60-DA1E-A866B36D9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56162" cy="4351338"/>
          </a:xfrm>
        </p:spPr>
        <p:txBody>
          <a:bodyPr/>
          <a:lstStyle/>
          <a:p>
            <a:r>
              <a:rPr lang="en-US" dirty="0"/>
              <a:t>If the entity is having the type of a class, you can use a </a:t>
            </a:r>
            <a:r>
              <a:rPr lang="en-US" dirty="0" err="1"/>
              <a:t>js</a:t>
            </a:r>
            <a:r>
              <a:rPr lang="en-US" dirty="0"/>
              <a:t> property called </a:t>
            </a:r>
            <a:r>
              <a:rPr lang="en-US" dirty="0" err="1"/>
              <a:t>instanceOf</a:t>
            </a:r>
            <a:r>
              <a:rPr lang="en-US" dirty="0"/>
              <a:t> property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27D130-CC00-1948-E63E-8800FA719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868" y="1394801"/>
            <a:ext cx="5182323" cy="4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991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03823-A923-23CE-29F2-8117C8B2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“Outsourcing” type guards using type predicates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E9F7E-BE98-4312-190D-FEAFA56BF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18472" cy="4351338"/>
          </a:xfrm>
        </p:spPr>
        <p:txBody>
          <a:bodyPr/>
          <a:lstStyle/>
          <a:p>
            <a:r>
              <a:rPr lang="en-US" dirty="0"/>
              <a:t>The type check of source in above example can be outsourced to a function. Modern type source doesn’t return true or false, but source is </a:t>
            </a:r>
            <a:r>
              <a:rPr lang="en-US" dirty="0" err="1"/>
              <a:t>FileSource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A96442-EEAC-1684-4AC6-8A32699A4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920" y="961202"/>
            <a:ext cx="4991797" cy="58967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5C795B-3DE9-F1DA-DFAA-B854928C9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10" y="5187768"/>
            <a:ext cx="6296904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1270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0AE9C-EFD5-A8D7-7F23-21FA5D258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overload( why it is needed)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A67B6A-F53B-04EF-0129-B279E7C7E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631" y="1690688"/>
            <a:ext cx="9726382" cy="2924583"/>
          </a:xfrm>
        </p:spPr>
      </p:pic>
    </p:spTree>
    <p:extLst>
      <p:ext uri="{BB962C8B-B14F-4D97-AF65-F5344CB8AC3E}">
        <p14:creationId xmlns:p14="http://schemas.microsoft.com/office/powerpoint/2010/main" val="39995595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94D43-2F55-36CA-4FE7-471550123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overload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8AD961-A35E-582D-63B4-07712E660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1936" y="1581666"/>
            <a:ext cx="10515600" cy="2975949"/>
          </a:xfrm>
        </p:spPr>
      </p:pic>
    </p:spTree>
    <p:extLst>
      <p:ext uri="{BB962C8B-B14F-4D97-AF65-F5344CB8AC3E}">
        <p14:creationId xmlns:p14="http://schemas.microsoft.com/office/powerpoint/2010/main" val="22727821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737F3-DB3C-0BF5-3E86-A813FCAB9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sense of Index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2599F-E1AF-D037-5819-ECD0CBAE3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772291" cy="20767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if we want to let the user add any type of property into a type</a:t>
            </a:r>
          </a:p>
          <a:p>
            <a:r>
              <a:rPr lang="en-US" dirty="0"/>
              <a:t>For that purpose we can use the Index types. The property name should be of single type(usually string) . The value can be of any type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00410-579A-F85C-9173-D1C9E95E5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4151531"/>
            <a:ext cx="9993120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633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9B7AAC2-76E5-1D7A-98E0-3635185386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Use record instead of index type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0082F24-3CA4-CAD5-6142-0FE518451B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9046" y="2034107"/>
            <a:ext cx="9373908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679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E6D0E-54C0-5991-E3F4-5C20B9FE8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19" y="80454"/>
            <a:ext cx="10515600" cy="1325563"/>
          </a:xfrm>
        </p:spPr>
        <p:txBody>
          <a:bodyPr/>
          <a:lstStyle/>
          <a:p>
            <a:r>
              <a:rPr lang="en-US" dirty="0"/>
              <a:t>Const types with “as const”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AE37B3-7EAC-68DA-5441-930949A847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616" y="1133155"/>
            <a:ext cx="7983064" cy="2295845"/>
          </a:xfrm>
        </p:spPr>
      </p:pic>
    </p:spTree>
    <p:extLst>
      <p:ext uri="{BB962C8B-B14F-4D97-AF65-F5344CB8AC3E}">
        <p14:creationId xmlns:p14="http://schemas.microsoft.com/office/powerpoint/2010/main" val="2458504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E5B79-55F4-80E0-2CBF-BEE91E9CC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Infered</a:t>
            </a:r>
            <a:r>
              <a:rPr lang="en-US" dirty="0"/>
              <a:t> type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27E921-899A-2D16-BCF2-21263D3978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0284" y="1981712"/>
            <a:ext cx="7211431" cy="4039164"/>
          </a:xfrm>
        </p:spPr>
      </p:pic>
    </p:spTree>
    <p:extLst>
      <p:ext uri="{BB962C8B-B14F-4D97-AF65-F5344CB8AC3E}">
        <p14:creationId xmlns:p14="http://schemas.microsoft.com/office/powerpoint/2010/main" val="24366611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78BE0-241F-E36F-B152-A29621C71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Satisfies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E35A3-DDD6-2A7C-2FD4-321E544FB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509" y="1290787"/>
            <a:ext cx="8875143" cy="150417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satisfies operator allows us to check if an object has a specific property. The It can help with type safety, code correctness, validation, code reusability, and code organization.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7E108F-9C05-D3AE-FD34-B09B90376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363" y="2794959"/>
            <a:ext cx="8297433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402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9F4ED-4272-0A82-3869-2BA059A17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Satisfies(read the link for more details)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4E177-DFA8-1160-C94D-B90BCC3DE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https://refine.dev/blog/typescript-satisfies-operator/#5-can-i-use-satisfies-to-validate-nested-object-properties</a:t>
            </a:r>
            <a:endParaRPr lang="en-US" dirty="0"/>
          </a:p>
          <a:p>
            <a:r>
              <a:rPr lang="en-US" dirty="0"/>
              <a:t>satisfies is particularly useful for deeply nested objects. It ensures that all nested properties match the expected types.</a:t>
            </a:r>
          </a:p>
          <a:p>
            <a:r>
              <a:rPr lang="en-US" dirty="0"/>
              <a:t>Satisfies keeps the type of variable as object unlike type</a:t>
            </a:r>
          </a:p>
        </p:txBody>
      </p:sp>
    </p:spTree>
    <p:extLst>
      <p:ext uri="{BB962C8B-B14F-4D97-AF65-F5344CB8AC3E}">
        <p14:creationId xmlns:p14="http://schemas.microsoft.com/office/powerpoint/2010/main" val="30965787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F25D-929A-39D9-C054-1BCCABCD1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8: generic types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421935-D088-DF98-5FA0-554B27733B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2882756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E4EA9-46E2-B75D-6917-670B724A5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we already know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D5BA49-362D-461D-2BA1-087DC2E56E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6116" y="1374191"/>
            <a:ext cx="6668431" cy="1286054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AA12CE7-9B81-5CA7-DE3A-7353609EE812}"/>
              </a:ext>
            </a:extLst>
          </p:cNvPr>
          <p:cNvSpPr txBox="1">
            <a:spLocks/>
          </p:cNvSpPr>
          <p:nvPr/>
        </p:nvSpPr>
        <p:spPr>
          <a:xfrm>
            <a:off x="976116" y="25619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generic type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33D8B3C-B35F-CF17-6B73-B08FF6669C89}"/>
              </a:ext>
            </a:extLst>
          </p:cNvPr>
          <p:cNvSpPr txBox="1">
            <a:spLocks/>
          </p:cNvSpPr>
          <p:nvPr/>
        </p:nvSpPr>
        <p:spPr>
          <a:xfrm>
            <a:off x="976116" y="3887548"/>
            <a:ext cx="6911196" cy="2859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Multiple types working together to describe another flexible type</a:t>
            </a:r>
          </a:p>
        </p:txBody>
      </p:sp>
    </p:spTree>
    <p:extLst>
      <p:ext uri="{BB962C8B-B14F-4D97-AF65-F5344CB8AC3E}">
        <p14:creationId xmlns:p14="http://schemas.microsoft.com/office/powerpoint/2010/main" val="26478652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C4E94-8AA3-44B2-37D6-512B25453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936" y="0"/>
            <a:ext cx="4898366" cy="819870"/>
          </a:xfrm>
        </p:spPr>
        <p:txBody>
          <a:bodyPr/>
          <a:lstStyle/>
          <a:p>
            <a:r>
              <a:rPr lang="en-US" dirty="0"/>
              <a:t>Custom generic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E8DE9-CAD8-B749-291E-F969D08BA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4547" y="3274863"/>
            <a:ext cx="4432540" cy="2125273"/>
          </a:xfrm>
        </p:spPr>
        <p:txBody>
          <a:bodyPr>
            <a:normAutofit fontScale="92500"/>
          </a:bodyPr>
          <a:lstStyle/>
          <a:p>
            <a:r>
              <a:rPr lang="en-US" dirty="0"/>
              <a:t>We can specify T as number or not specify and directly give the values. TS will infer what kind of type it returns from the generic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2F5147-EF0A-2ACB-4921-574ECC4C6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302" y="0"/>
            <a:ext cx="6173061" cy="214342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08284D0-F40C-B335-025E-FC94510C2D05}"/>
              </a:ext>
            </a:extLst>
          </p:cNvPr>
          <p:cNvSpPr txBox="1">
            <a:spLocks/>
          </p:cNvSpPr>
          <p:nvPr/>
        </p:nvSpPr>
        <p:spPr>
          <a:xfrm>
            <a:off x="826699" y="2178290"/>
            <a:ext cx="4898366" cy="819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Generic functions and inference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8B663F-7692-088D-5F18-471703899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2" y="3561891"/>
            <a:ext cx="6592220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242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2C0B1-5049-897A-6F65-E11BC7BF9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multiple generics in same function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396BB4-78A3-76BA-1F63-6183BF3CFC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221222" cy="2695951"/>
          </a:xfrm>
        </p:spPr>
      </p:pic>
    </p:spTree>
    <p:extLst>
      <p:ext uri="{BB962C8B-B14F-4D97-AF65-F5344CB8AC3E}">
        <p14:creationId xmlns:p14="http://schemas.microsoft.com/office/powerpoint/2010/main" val="36175064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917FC-0D16-D77D-5A63-B543BDE2F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Generics with constraint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2995E0-F339-F7C2-4083-87C8CA1F3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4963" y="1584188"/>
            <a:ext cx="5534797" cy="131463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72C86F-7338-5A89-06DD-233BB4437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760" y="2723573"/>
            <a:ext cx="5639587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5442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4C552-5767-AA69-6A97-22447F2C3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Generics with multiple </a:t>
            </a:r>
            <a:r>
              <a:rPr lang="en-US" dirty="0" err="1"/>
              <a:t>contraints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54D63-ED9F-DDD4-E4B4-0DF81A919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66049" cy="4351338"/>
          </a:xfrm>
        </p:spPr>
        <p:txBody>
          <a:bodyPr/>
          <a:lstStyle/>
          <a:p>
            <a:r>
              <a:rPr lang="en-US" dirty="0"/>
              <a:t>Now the return type of </a:t>
            </a:r>
            <a:r>
              <a:rPr lang="en-US" dirty="0" err="1"/>
              <a:t>mergeObj</a:t>
            </a:r>
            <a:r>
              <a:rPr lang="en-US" dirty="0"/>
              <a:t> is less complex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8F553-7764-FC90-F4A4-B27C7AF48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808" y="1823430"/>
            <a:ext cx="6811326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04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79C6B-9B7A-768E-5B43-BDB5D2D82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classes and interfaces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58C48A-70FE-9934-DA0F-A36380E5A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4652" y="1690688"/>
            <a:ext cx="3000794" cy="2581635"/>
          </a:xfrm>
        </p:spPr>
      </p:pic>
    </p:spTree>
    <p:extLst>
      <p:ext uri="{BB962C8B-B14F-4D97-AF65-F5344CB8AC3E}">
        <p14:creationId xmlns:p14="http://schemas.microsoft.com/office/powerpoint/2010/main" val="15159555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1ECFD-641B-5B89-3F94-0DCA1F0ED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C2EBAE-29B8-3E75-64AC-02FD36D19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0653" y="1690688"/>
            <a:ext cx="3541319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F0B001-8EE3-FAB1-8E15-F4D5C54FFFE2}"/>
              </a:ext>
            </a:extLst>
          </p:cNvPr>
          <p:cNvSpPr txBox="1"/>
          <p:nvPr/>
        </p:nvSpPr>
        <p:spPr>
          <a:xfrm>
            <a:off x="5633049" y="2363638"/>
            <a:ext cx="398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store the tail also, it will be more efficient</a:t>
            </a:r>
          </a:p>
        </p:txBody>
      </p:sp>
    </p:spTree>
    <p:extLst>
      <p:ext uri="{BB962C8B-B14F-4D97-AF65-F5344CB8AC3E}">
        <p14:creationId xmlns:p14="http://schemas.microsoft.com/office/powerpoint/2010/main" val="2428275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70E53-D88F-0331-1886-231E61AA8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and </a:t>
            </a:r>
            <a:r>
              <a:rPr lang="en-US" dirty="0" err="1"/>
              <a:t>ts</a:t>
            </a:r>
            <a:r>
              <a:rPr lang="en-US" dirty="0"/>
              <a:t>	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BA596E-455A-6A39-BC97-4CA5E72813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86170"/>
            <a:ext cx="4658375" cy="3829584"/>
          </a:xfrm>
        </p:spPr>
      </p:pic>
    </p:spTree>
    <p:extLst>
      <p:ext uri="{BB962C8B-B14F-4D97-AF65-F5344CB8AC3E}">
        <p14:creationId xmlns:p14="http://schemas.microsoft.com/office/powerpoint/2010/main" val="4015034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5EAFE-913C-0852-DDA7-EB0AF7D3E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Section10: deriving types from types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CB353D1-8EEE-B735-E3EB-78A684DAB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1955312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05121-004F-F2C9-DF1E-229207E30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typeof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8D4CDC-E7EC-9DB7-3670-6C1AD7266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17375"/>
            <a:ext cx="3391373" cy="885949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9A0F6F8-F8F2-40C0-6865-4925A4DFBFCD}"/>
              </a:ext>
            </a:extLst>
          </p:cNvPr>
          <p:cNvSpPr txBox="1">
            <a:spLocks/>
          </p:cNvSpPr>
          <p:nvPr/>
        </p:nvSpPr>
        <p:spPr>
          <a:xfrm>
            <a:off x="838200" y="2587865"/>
            <a:ext cx="37247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Using </a:t>
            </a:r>
            <a:r>
              <a:rPr lang="en-US" dirty="0" err="1"/>
              <a:t>typeof</a:t>
            </a:r>
            <a:r>
              <a:rPr lang="en-US" dirty="0"/>
              <a:t> practically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582126-14C6-9BC2-60BB-84DC4B0D7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613" y="2739113"/>
            <a:ext cx="3724795" cy="31913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885885-F146-437F-C304-C767D46F8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1009" y="3755574"/>
            <a:ext cx="3724795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9694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F9FCF-FD72-6B68-7B84-1269AB91F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keys with </a:t>
            </a:r>
            <a:r>
              <a:rPr lang="en-US" dirty="0" err="1"/>
              <a:t>keyof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A7931-236E-13A4-6BE8-3D3447DEC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1109" y="1690688"/>
            <a:ext cx="5257800" cy="802257"/>
          </a:xfrm>
        </p:spPr>
        <p:txBody>
          <a:bodyPr/>
          <a:lstStyle/>
          <a:p>
            <a:r>
              <a:rPr lang="en-US" dirty="0"/>
              <a:t>Practical use is as shown below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3DB970-1AB2-7539-FA9F-98F5124FD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8" y="1408227"/>
            <a:ext cx="4486901" cy="17814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E9C52E-659F-3471-3A89-60194B74D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65066"/>
            <a:ext cx="4544059" cy="20767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FEB097-105A-AE2A-C115-0AC290ABC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293" y="2169543"/>
            <a:ext cx="6849431" cy="4163006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C6F37A6-A817-118B-2E9A-ABF12C0DE7E2}"/>
              </a:ext>
            </a:extLst>
          </p:cNvPr>
          <p:cNvSpPr/>
          <p:nvPr/>
        </p:nvSpPr>
        <p:spPr>
          <a:xfrm>
            <a:off x="4641011" y="4528868"/>
            <a:ext cx="448574" cy="2587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7983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1F49-3DF1-A423-8AF6-61C329BBF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indexed access type-getting the type of a sub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ADC6D-381F-C67A-4A77-9B4E1945E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2068" y="1825625"/>
            <a:ext cx="4081732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DF6755-152A-E35A-C748-22172BA80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881" y="1946164"/>
            <a:ext cx="4372585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320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D44B6-7FB1-F06E-E59A-3345D4B2A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array elements with indexed access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47EF4-F5FE-2E01-8D39-0129466B7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37649" cy="139202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Note that perms is an array</a:t>
            </a:r>
          </a:p>
          <a:p>
            <a:r>
              <a:rPr lang="en-US" dirty="0"/>
              <a:t>What if we want the type to be the type of one element in that array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7C9E76-4B03-AD87-3828-64BC575CD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843" y="1166497"/>
            <a:ext cx="5182323" cy="45250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F64197-CDE4-C040-7854-496D3AAD9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00" y="3352590"/>
            <a:ext cx="5449060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700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C7448-DC25-ED36-39F9-D776C9203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2413958" cy="946090"/>
          </a:xfrm>
        </p:spPr>
        <p:txBody>
          <a:bodyPr>
            <a:normAutofit fontScale="90000"/>
          </a:bodyPr>
          <a:lstStyle/>
          <a:p>
            <a:r>
              <a:rPr lang="en-US" dirty="0"/>
              <a:t>Mapped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22BC8-8E36-9A49-B1C6-31A3707D4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3272" y="365126"/>
            <a:ext cx="4242758" cy="94609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When one type is closely related to another type, we can use Mapped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389567-2412-5DD6-0086-14352B753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72" y="1567966"/>
            <a:ext cx="4391638" cy="4791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C2C690-7E5A-AD06-13DF-5B356C965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964" y="1499591"/>
            <a:ext cx="4582164" cy="468695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5E491A8-F2E1-1FE9-A513-A8E366BF3917}"/>
              </a:ext>
            </a:extLst>
          </p:cNvPr>
          <p:cNvSpPr/>
          <p:nvPr/>
        </p:nvSpPr>
        <p:spPr>
          <a:xfrm>
            <a:off x="4934309" y="3429000"/>
            <a:ext cx="1161691" cy="2544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3298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E9BAA-CD85-E329-3A0A-DF77DFD98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3FAF0-8FB1-08F0-422A-4802370C3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6626" y="232913"/>
            <a:ext cx="4192438" cy="194765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If you want to make an operation optional, add a question mark in either Operations or Results. If operations it is optional, you want to make in not optional in Results, use (-?) in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CF2F2-DD4B-9A04-98A0-A3E62AA5D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0572"/>
            <a:ext cx="4305901" cy="46774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2B28F3-F16C-D52B-7E63-EA3F5E9B6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897" y="1979445"/>
            <a:ext cx="4229690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757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E9BAA-CD85-E329-3A0A-DF77DFD98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3FAF0-8FB1-08F0-422A-4802370C3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6626" y="232913"/>
            <a:ext cx="4192438" cy="194765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If you want to make an operation optional, add a question mark in either Operations or Results. If operations it is optional, you want to make in not optional in Results, use (-?) in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87637B-C3D6-85C0-DB36-99DD69E25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4362"/>
            <a:ext cx="4563112" cy="47536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77B650-BEBA-6B5A-B843-8B43A1E8D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87" y="2252020"/>
            <a:ext cx="4344006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7896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122E3-0052-21E5-2A22-FAEFBEE7B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Readonly</a:t>
            </a:r>
            <a:r>
              <a:rPr lang="en-US" dirty="0"/>
              <a:t> in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A81D9-974B-B155-A05F-79DEABB45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0694" y="146649"/>
            <a:ext cx="4073106" cy="165627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You can make any property </a:t>
            </a:r>
            <a:r>
              <a:rPr lang="en-US" dirty="0" err="1"/>
              <a:t>readonly</a:t>
            </a:r>
            <a:r>
              <a:rPr lang="en-US" dirty="0"/>
              <a:t> by adding the keyword </a:t>
            </a:r>
            <a:r>
              <a:rPr lang="en-US" dirty="0" err="1"/>
              <a:t>readonly</a:t>
            </a:r>
            <a:r>
              <a:rPr lang="en-US" dirty="0"/>
              <a:t>. In the mapped type, if you want to remove </a:t>
            </a:r>
            <a:r>
              <a:rPr lang="en-US" dirty="0" err="1"/>
              <a:t>readonly</a:t>
            </a:r>
            <a:r>
              <a:rPr lang="en-US" dirty="0"/>
              <a:t> use(-</a:t>
            </a:r>
            <a:r>
              <a:rPr lang="en-US" dirty="0" err="1"/>
              <a:t>readonly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6ACD97-701B-C4CE-0B20-5BB6993FF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9678"/>
            <a:ext cx="4344006" cy="4458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AB5C9F-E369-C4F0-8391-66999B442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837" y="1961467"/>
            <a:ext cx="5153744" cy="4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970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3D2FA-A227-3EDA-2F0A-D5E79BB6E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template literal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F9184-93E9-8C64-42C1-5623EDE89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59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4380E-19E5-FB89-25E6-C9E01B6A0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28469-CE4F-5A6A-7AFE-9DCAD8C9B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67974" cy="4351338"/>
          </a:xfrm>
        </p:spPr>
        <p:txBody>
          <a:bodyPr/>
          <a:lstStyle/>
          <a:p>
            <a:r>
              <a:rPr lang="en-US" dirty="0"/>
              <a:t>Use “any” as a type</a:t>
            </a:r>
          </a:p>
          <a:p>
            <a:r>
              <a:rPr lang="en-US" dirty="0"/>
              <a:t>Union type: use or operator to specify the types you want</a:t>
            </a:r>
          </a:p>
          <a:p>
            <a:r>
              <a:rPr lang="en-US" dirty="0"/>
              <a:t>Be as specific as you possibly can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D9BB44-4B4C-2459-370E-56F25BC85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727" y="731621"/>
            <a:ext cx="6477904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381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5FB45-D082-1DCD-6D63-1FB9EF732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784B9-B8EB-42B3-92C6-192ECEA9F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2361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9EA60-BDC3-3829-09F3-6D221F8AB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69E6B-A6AA-4B97-FDA3-95676521E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3670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BA318-3581-2970-6EDA-EBF317724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3E8AD-D45F-7432-640F-83E8B4C5B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45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DFEF3-743A-F924-2920-E9DA40F1A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AEF16-BE7A-C78E-1046-5851FAA2C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0788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F726E-009F-B879-1DBF-08911D7AA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B9AE7-4684-4CF0-8510-A682B9ACD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8174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A87B3-0767-1251-C973-708CF8F1C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38BC5-C109-0080-391C-B448DF288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4598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256FC-0781-7AFC-3F72-1139BBF3D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45754-103F-AFFB-0432-493D52181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69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19E2-0945-4BDD-4892-FDBB6554D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7838B-C6B2-9DDC-6F15-E65531C22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0767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2B220-DA43-E3C5-4E39-7F812C56A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2E17-4A9A-BB58-7972-949F5B995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141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38672-BA0C-0FEA-CC26-CDEBC4509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 and types, tuples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C05F1B-7AFA-4E8F-B5CA-C0ED04326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04" y="1407374"/>
            <a:ext cx="6706536" cy="36390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BC743A-FCB9-25DE-8C5A-00A500A40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673" y="4521508"/>
            <a:ext cx="7687748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31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1621</TotalTime>
  <Words>1938</Words>
  <Application>Microsoft Office PowerPoint</Application>
  <PresentationFormat>Widescreen</PresentationFormat>
  <Paragraphs>185</Paragraphs>
  <Slides>88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3" baseType="lpstr">
      <vt:lpstr>Aptos</vt:lpstr>
      <vt:lpstr>Aptos Display</vt:lpstr>
      <vt:lpstr>Arial</vt:lpstr>
      <vt:lpstr>Consolas</vt:lpstr>
      <vt:lpstr>Office Theme</vt:lpstr>
      <vt:lpstr>Typescript</vt:lpstr>
      <vt:lpstr>PowerPoint Presentation</vt:lpstr>
      <vt:lpstr>PowerPoint Presentation</vt:lpstr>
      <vt:lpstr>Basic ts file compiling</vt:lpstr>
      <vt:lpstr>Error fixing in vs code </vt:lpstr>
      <vt:lpstr>Infered type</vt:lpstr>
      <vt:lpstr>Functions and ts </vt:lpstr>
      <vt:lpstr>flexibility</vt:lpstr>
      <vt:lpstr>Arrays and types, tuples</vt:lpstr>
      <vt:lpstr>Objects </vt:lpstr>
      <vt:lpstr>Type for representing any non null/undefined value {}</vt:lpstr>
      <vt:lpstr>Enums-select the value from a list of allowed values</vt:lpstr>
      <vt:lpstr>Type alias / custom types</vt:lpstr>
      <vt:lpstr>Setting Function return types</vt:lpstr>
      <vt:lpstr>Never type</vt:lpstr>
      <vt:lpstr>Function type</vt:lpstr>
      <vt:lpstr>Null and undefined type</vt:lpstr>
      <vt:lpstr>Imagine a form with ts</vt:lpstr>
      <vt:lpstr>Forced not null/ optional chaining</vt:lpstr>
      <vt:lpstr>Typecasting (as)</vt:lpstr>
      <vt:lpstr>Unknown type</vt:lpstr>
      <vt:lpstr>Optional type (?)</vt:lpstr>
      <vt:lpstr>Nullish coalescing (??)</vt:lpstr>
      <vt:lpstr>Section 3: TS compiler config</vt:lpstr>
      <vt:lpstr>To create tsconfig.json</vt:lpstr>
      <vt:lpstr>Tsconfig.json</vt:lpstr>
      <vt:lpstr>Ts compiler</vt:lpstr>
      <vt:lpstr>Section 5:Modern JS and TS</vt:lpstr>
      <vt:lpstr>Rest parameters</vt:lpstr>
      <vt:lpstr>Array and object restructuring</vt:lpstr>
      <vt:lpstr>Convert TS to old js(es5 or lesser)</vt:lpstr>
      <vt:lpstr>Section6: classes and interfaces</vt:lpstr>
      <vt:lpstr>Classes</vt:lpstr>
      <vt:lpstr>classes</vt:lpstr>
      <vt:lpstr>Public, private, protected and readonly</vt:lpstr>
      <vt:lpstr>Example for public, private and readonly</vt:lpstr>
      <vt:lpstr>getters</vt:lpstr>
      <vt:lpstr>setters</vt:lpstr>
      <vt:lpstr>static</vt:lpstr>
      <vt:lpstr>Inheritance (uses extends keyword)</vt:lpstr>
      <vt:lpstr>Using protected so that child class can also access the parent class variables</vt:lpstr>
      <vt:lpstr>Abstract class</vt:lpstr>
      <vt:lpstr>interfaces</vt:lpstr>
      <vt:lpstr>Interface eg</vt:lpstr>
      <vt:lpstr>Difference between type and interface</vt:lpstr>
      <vt:lpstr>Implementing interface</vt:lpstr>
      <vt:lpstr>Ensuring basetypes with interfaces</vt:lpstr>
      <vt:lpstr>Interfaces can extend from other interfaces</vt:lpstr>
      <vt:lpstr>Advanced types</vt:lpstr>
      <vt:lpstr>Intersection types (&amp;)</vt:lpstr>
      <vt:lpstr>Guard types</vt:lpstr>
      <vt:lpstr>Discriminated Unions</vt:lpstr>
      <vt:lpstr>Type guard via instance of</vt:lpstr>
      <vt:lpstr>“Outsourcing” type guards using type predicates</vt:lpstr>
      <vt:lpstr>Function overload( why it is needed)</vt:lpstr>
      <vt:lpstr>Function overload</vt:lpstr>
      <vt:lpstr>Making sense of Index types</vt:lpstr>
      <vt:lpstr>Use record instead of index type</vt:lpstr>
      <vt:lpstr>Const types with “as const”</vt:lpstr>
      <vt:lpstr>Satisfies operator</vt:lpstr>
      <vt:lpstr>Satisfies(read the link for more details)</vt:lpstr>
      <vt:lpstr>Section 8: generic types</vt:lpstr>
      <vt:lpstr>Generic we already know</vt:lpstr>
      <vt:lpstr>Custom generic type</vt:lpstr>
      <vt:lpstr>Working with multiple generics in same function</vt:lpstr>
      <vt:lpstr>Generics with constraint</vt:lpstr>
      <vt:lpstr>Generics with multiple contraints</vt:lpstr>
      <vt:lpstr>Generic classes and interfaces</vt:lpstr>
      <vt:lpstr>Linked List</vt:lpstr>
      <vt:lpstr>Section10: deriving types from types</vt:lpstr>
      <vt:lpstr>Using typeof</vt:lpstr>
      <vt:lpstr>Extracting keys with keyof</vt:lpstr>
      <vt:lpstr>Understanding indexed access type-getting the type of a sub section</vt:lpstr>
      <vt:lpstr>Accessing array elements with indexed access types</vt:lpstr>
      <vt:lpstr>Mapped types</vt:lpstr>
      <vt:lpstr>Optional Mapping</vt:lpstr>
      <vt:lpstr>Optional Mapping</vt:lpstr>
      <vt:lpstr>Readonly in mapping</vt:lpstr>
      <vt:lpstr>Exploring template literal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Asha Luckins</dc:creator>
  <cp:lastModifiedBy>Asha Luckins</cp:lastModifiedBy>
  <cp:revision>21</cp:revision>
  <dcterms:created xsi:type="dcterms:W3CDTF">2025-08-18T17:03:46Z</dcterms:created>
  <dcterms:modified xsi:type="dcterms:W3CDTF">2025-08-21T01:08:07Z</dcterms:modified>
</cp:coreProperties>
</file>